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3E7A0-F08E-484F-9FE8-9393C1D26E9E}" v="1" dt="2024-03-21T17:52:57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218396750_tp_box_2" providerId="OAuth2" clId="{5E43E7A0-F08E-484F-9FE8-9393C1D26E9E}"/>
    <pc:docChg chg="undo custSel addSld delSld modSld">
      <pc:chgData name="" userId="1218396750_tp_box_2" providerId="OAuth2" clId="{5E43E7A0-F08E-484F-9FE8-9393C1D26E9E}" dt="2024-03-21T18:02:32.144" v="846" actId="1076"/>
      <pc:docMkLst>
        <pc:docMk/>
      </pc:docMkLst>
      <pc:sldChg chg="addSp delSp modSp mod addAnim delAnim">
        <pc:chgData name="" userId="1218396750_tp_box_2" providerId="OAuth2" clId="{5E43E7A0-F08E-484F-9FE8-9393C1D26E9E}" dt="2024-03-21T17:59:41.464" v="799" actId="20577"/>
        <pc:sldMkLst>
          <pc:docMk/>
          <pc:sldMk cId="3532647410" sldId="258"/>
        </pc:sldMkLst>
        <pc:spChg chg="mod">
          <ac:chgData name="" userId="1218396750_tp_box_2" providerId="OAuth2" clId="{5E43E7A0-F08E-484F-9FE8-9393C1D26E9E}" dt="2024-03-21T17:59:41.464" v="799" actId="20577"/>
          <ac:spMkLst>
            <pc:docMk/>
            <pc:sldMk cId="3532647410" sldId="258"/>
            <ac:spMk id="2" creationId="{12528C7A-22C0-CEBF-34B2-87F96E9FBF74}"/>
          </ac:spMkLst>
        </pc:spChg>
        <pc:picChg chg="add del">
          <ac:chgData name="" userId="1218396750_tp_box_2" providerId="OAuth2" clId="{5E43E7A0-F08E-484F-9FE8-9393C1D26E9E}" dt="2024-03-21T17:52:11.054" v="20" actId="21"/>
          <ac:picMkLst>
            <pc:docMk/>
            <pc:sldMk cId="3532647410" sldId="258"/>
            <ac:picMk id="4" creationId="{A9BBEF82-4E46-53C2-BF08-B0281A502C4D}"/>
          </ac:picMkLst>
        </pc:picChg>
        <pc:picChg chg="add del">
          <ac:chgData name="" userId="1218396750_tp_box_2" providerId="OAuth2" clId="{5E43E7A0-F08E-484F-9FE8-9393C1D26E9E}" dt="2024-03-21T17:52:11.054" v="20" actId="21"/>
          <ac:picMkLst>
            <pc:docMk/>
            <pc:sldMk cId="3532647410" sldId="258"/>
            <ac:picMk id="10" creationId="{918FE490-98D6-A364-D680-85B8D6B874A1}"/>
          </ac:picMkLst>
        </pc:picChg>
      </pc:sldChg>
      <pc:sldChg chg="modSp mod">
        <pc:chgData name="" userId="1218396750_tp_box_2" providerId="OAuth2" clId="{5E43E7A0-F08E-484F-9FE8-9393C1D26E9E}" dt="2024-03-21T18:02:32.144" v="846" actId="1076"/>
        <pc:sldMkLst>
          <pc:docMk/>
          <pc:sldMk cId="3041249124" sldId="265"/>
        </pc:sldMkLst>
        <pc:spChg chg="mod">
          <ac:chgData name="" userId="1218396750_tp_box_2" providerId="OAuth2" clId="{5E43E7A0-F08E-484F-9FE8-9393C1D26E9E}" dt="2024-03-21T18:02:32.144" v="846" actId="1076"/>
          <ac:spMkLst>
            <pc:docMk/>
            <pc:sldMk cId="3041249124" sldId="265"/>
            <ac:spMk id="2" creationId="{6F547534-482E-C526-C29C-345D58C62903}"/>
          </ac:spMkLst>
        </pc:spChg>
        <pc:picChg chg="mod">
          <ac:chgData name="" userId="1218396750_tp_box_2" providerId="OAuth2" clId="{5E43E7A0-F08E-484F-9FE8-9393C1D26E9E}" dt="2024-03-21T18:02:28.387" v="845" actId="1076"/>
          <ac:picMkLst>
            <pc:docMk/>
            <pc:sldMk cId="3041249124" sldId="265"/>
            <ac:picMk id="5" creationId="{23D59E1D-96E2-8ADD-3C68-4D0704F1D0DE}"/>
          </ac:picMkLst>
        </pc:picChg>
      </pc:sldChg>
      <pc:sldChg chg="new add del">
        <pc:chgData name="" userId="1218396750_tp_box_2" providerId="OAuth2" clId="{5E43E7A0-F08E-484F-9FE8-9393C1D26E9E}" dt="2024-03-21T17:52:16.700" v="21" actId="680"/>
        <pc:sldMkLst>
          <pc:docMk/>
          <pc:sldMk cId="312127743" sldId="266"/>
        </pc:sldMkLst>
      </pc:sldChg>
      <pc:sldChg chg="addSp delSp modSp add mod delAnim">
        <pc:chgData name="" userId="1218396750_tp_box_2" providerId="OAuth2" clId="{5E43E7A0-F08E-484F-9FE8-9393C1D26E9E}" dt="2024-03-21T18:01:48.136" v="843" actId="115"/>
        <pc:sldMkLst>
          <pc:docMk/>
          <pc:sldMk cId="1692561549" sldId="266"/>
        </pc:sldMkLst>
        <pc:spChg chg="mod">
          <ac:chgData name="" userId="1218396750_tp_box_2" providerId="OAuth2" clId="{5E43E7A0-F08E-484F-9FE8-9393C1D26E9E}" dt="2024-03-21T18:00:38.592" v="825" actId="1076"/>
          <ac:spMkLst>
            <pc:docMk/>
            <pc:sldMk cId="1692561549" sldId="266"/>
            <ac:spMk id="2" creationId="{AC384422-2343-A576-5ADD-4EECBF72DED3}"/>
          </ac:spMkLst>
        </pc:spChg>
        <pc:spChg chg="add mod">
          <ac:chgData name="" userId="1218396750_tp_box_2" providerId="OAuth2" clId="{5E43E7A0-F08E-484F-9FE8-9393C1D26E9E}" dt="2024-03-21T18:01:48.136" v="843" actId="115"/>
          <ac:spMkLst>
            <pc:docMk/>
            <pc:sldMk cId="1692561549" sldId="266"/>
            <ac:spMk id="3" creationId="{E43B1D0C-F2E3-5858-1785-B5903254BCF9}"/>
          </ac:spMkLst>
        </pc:spChg>
        <pc:picChg chg="del">
          <ac:chgData name="" userId="1218396750_tp_box_2" providerId="OAuth2" clId="{5E43E7A0-F08E-484F-9FE8-9393C1D26E9E}" dt="2024-03-21T17:52:25.877" v="23" actId="21"/>
          <ac:picMkLst>
            <pc:docMk/>
            <pc:sldMk cId="1692561549" sldId="266"/>
            <ac:picMk id="4" creationId="{F4E244C1-5677-C637-4F4D-9BDF0981BDEC}"/>
          </ac:picMkLst>
        </pc:picChg>
        <pc:picChg chg="del">
          <ac:chgData name="" userId="1218396750_tp_box_2" providerId="OAuth2" clId="{5E43E7A0-F08E-484F-9FE8-9393C1D26E9E}" dt="2024-03-21T17:52:28.378" v="24" actId="21"/>
          <ac:picMkLst>
            <pc:docMk/>
            <pc:sldMk cId="1692561549" sldId="266"/>
            <ac:picMk id="10" creationId="{582EF140-B414-0717-0DA1-907DC2517C61}"/>
          </ac:picMkLst>
        </pc:picChg>
      </pc:sldChg>
    </pc:docChg>
  </pc:docChgLst>
  <pc:docChgLst>
    <pc:chgData userId="1218396750_tp_box_2" providerId="OAuth2" clId="{7B31C1AB-3704-4C06-A32A-2B24B402DF8A}"/>
    <pc:docChg chg="undo custSel modSld">
      <pc:chgData name="" userId="1218396750_tp_box_2" providerId="OAuth2" clId="{7B31C1AB-3704-4C06-A32A-2B24B402DF8A}" dt="2024-03-22T17:20:15.826" v="5" actId="14100"/>
      <pc:docMkLst>
        <pc:docMk/>
      </pc:docMkLst>
      <pc:sldChg chg="addSp delSp modSp mod">
        <pc:chgData name="" userId="1218396750_tp_box_2" providerId="OAuth2" clId="{7B31C1AB-3704-4C06-A32A-2B24B402DF8A}" dt="2024-03-22T17:20:15.826" v="5" actId="14100"/>
        <pc:sldMkLst>
          <pc:docMk/>
          <pc:sldMk cId="3607303176" sldId="263"/>
        </pc:sldMkLst>
        <pc:picChg chg="add del">
          <ac:chgData name="" userId="1218396750_tp_box_2" providerId="OAuth2" clId="{7B31C1AB-3704-4C06-A32A-2B24B402DF8A}" dt="2024-03-22T17:15:24.628" v="1" actId="22"/>
          <ac:picMkLst>
            <pc:docMk/>
            <pc:sldMk cId="3607303176" sldId="263"/>
            <ac:picMk id="4" creationId="{D8E19F5D-5AF4-3317-65C2-CEC2C24D6682}"/>
          </ac:picMkLst>
        </pc:picChg>
        <pc:picChg chg="add mod">
          <ac:chgData name="" userId="1218396750_tp_box_2" providerId="OAuth2" clId="{7B31C1AB-3704-4C06-A32A-2B24B402DF8A}" dt="2024-03-22T17:20:15.826" v="5" actId="14100"/>
          <ac:picMkLst>
            <pc:docMk/>
            <pc:sldMk cId="3607303176" sldId="263"/>
            <ac:picMk id="6" creationId="{6173BD93-86D6-38EB-5672-569A8141C1A0}"/>
          </ac:picMkLst>
        </pc:picChg>
      </pc:sldChg>
    </pc:docChg>
  </pc:docChgLst>
  <pc:docChgLst>
    <pc:chgData userId="1218396750_tp_box_2" providerId="OAuth2" clId="{A0C8ADF8-1172-4690-97FE-E2BBFEFDEBB7}"/>
    <pc:docChg chg="modSld">
      <pc:chgData name="" userId="1218396750_tp_box_2" providerId="OAuth2" clId="{A0C8ADF8-1172-4690-97FE-E2BBFEFDEBB7}" dt="2024-03-22T17:49:06.641" v="5" actId="1076"/>
      <pc:docMkLst>
        <pc:docMk/>
      </pc:docMkLst>
      <pc:sldChg chg="addSp modSp mod">
        <pc:chgData name="" userId="1218396750_tp_box_2" providerId="OAuth2" clId="{A0C8ADF8-1172-4690-97FE-E2BBFEFDEBB7}" dt="2024-03-22T17:49:06.641" v="5" actId="1076"/>
        <pc:sldMkLst>
          <pc:docMk/>
          <pc:sldMk cId="3607303176" sldId="263"/>
        </pc:sldMkLst>
        <pc:picChg chg="add mod">
          <ac:chgData name="" userId="1218396750_tp_box_2" providerId="OAuth2" clId="{A0C8ADF8-1172-4690-97FE-E2BBFEFDEBB7}" dt="2024-03-22T17:49:06.641" v="5" actId="1076"/>
          <ac:picMkLst>
            <pc:docMk/>
            <pc:sldMk cId="3607303176" sldId="263"/>
            <ac:picMk id="4" creationId="{A472E5D3-4A99-F86C-F4C1-374997D5FE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4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4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5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1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5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2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3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7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0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C541-7D62-4718-A841-9F2A99340D7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BBD7-C29A-4ED8-A0CD-F96CB093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6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AD6F-655F-CD16-BC79-5DA3E439A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Automated Small Cell Size Redaction in Tableau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361E1-D4F2-E4DE-FB81-70F4A80384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Tableau User Group</a:t>
            </a:r>
          </a:p>
          <a:p>
            <a:r>
              <a:rPr lang="en-US" b="1" dirty="0"/>
              <a:t>3.21.24</a:t>
            </a:r>
          </a:p>
        </p:txBody>
      </p:sp>
    </p:spTree>
    <p:extLst>
      <p:ext uri="{BB962C8B-B14F-4D97-AF65-F5344CB8AC3E}">
        <p14:creationId xmlns:p14="http://schemas.microsoft.com/office/powerpoint/2010/main" val="229467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1ADB01-2D1B-36B1-A505-2278B8CC1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E286-A11A-D7FA-436B-FC6BEF7B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Tableau Solution Step 6 – Provide Visibility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C512C8-BCDF-F003-404C-548A3F171DFC}"/>
              </a:ext>
            </a:extLst>
          </p:cNvPr>
          <p:cNvSpPr txBox="1"/>
          <p:nvPr/>
        </p:nvSpPr>
        <p:spPr>
          <a:xfrm>
            <a:off x="649856" y="1309688"/>
            <a:ext cx="1154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Covert redacted counts to STRING to facilitate visibility over “disappearing” populations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279686B-922B-5E65-1EBF-9C508197C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039" y="4859014"/>
            <a:ext cx="3117381" cy="19799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634BB9-4588-1CFE-5DCD-6D328317A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67" y="1810395"/>
            <a:ext cx="10616706" cy="216638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195AED5-FF30-7F8B-7657-9CE128B9818D}"/>
              </a:ext>
            </a:extLst>
          </p:cNvPr>
          <p:cNvSpPr txBox="1"/>
          <p:nvPr/>
        </p:nvSpPr>
        <p:spPr>
          <a:xfrm>
            <a:off x="5551097" y="2007679"/>
            <a:ext cx="395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Compute the WINDOW_SUM calculation along the COLUMN field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A4D470-2DA9-A197-7CC5-69B70BC919C7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696418" y="2330845"/>
            <a:ext cx="1854679" cy="323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90BAE20-C656-43AC-C8FA-08B30E4A4A18}"/>
              </a:ext>
            </a:extLst>
          </p:cNvPr>
          <p:cNvSpPr txBox="1"/>
          <p:nvPr/>
        </p:nvSpPr>
        <p:spPr>
          <a:xfrm>
            <a:off x="6730040" y="3229414"/>
            <a:ext cx="462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Instead of NULL the redacted cells display as “&lt;5” or “&lt;X” rounded up to ensure privacy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AB8C84-6E74-1D8D-CC2B-FB41094C2C43}"/>
              </a:ext>
            </a:extLst>
          </p:cNvPr>
          <p:cNvCxnSpPr>
            <a:cxnSpLocks/>
          </p:cNvCxnSpPr>
          <p:nvPr/>
        </p:nvCxnSpPr>
        <p:spPr>
          <a:xfrm flipH="1" flipV="1">
            <a:off x="2863970" y="3429000"/>
            <a:ext cx="3866070" cy="1309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AC1D35-3973-504E-795C-C040FEFADDE7}"/>
              </a:ext>
            </a:extLst>
          </p:cNvPr>
          <p:cNvCxnSpPr>
            <a:cxnSpLocks/>
          </p:cNvCxnSpPr>
          <p:nvPr/>
        </p:nvCxnSpPr>
        <p:spPr>
          <a:xfrm flipH="1" flipV="1">
            <a:off x="4157932" y="2962563"/>
            <a:ext cx="2572108" cy="5319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24B8E7E-9EEC-39B4-F758-07A85D49C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051" y="4243628"/>
            <a:ext cx="7481657" cy="18633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0D9DBA2-7D7A-154F-5E3C-DD71F3C970E8}"/>
              </a:ext>
            </a:extLst>
          </p:cNvPr>
          <p:cNvSpPr txBox="1"/>
          <p:nvPr/>
        </p:nvSpPr>
        <p:spPr>
          <a:xfrm>
            <a:off x="8868678" y="4204199"/>
            <a:ext cx="2742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&lt;5 and next largest both redacted, but VISIBLE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367644-1712-727F-0AC4-B9F992E07FCD}"/>
              </a:ext>
            </a:extLst>
          </p:cNvPr>
          <p:cNvCxnSpPr>
            <a:cxnSpLocks/>
          </p:cNvCxnSpPr>
          <p:nvPr/>
        </p:nvCxnSpPr>
        <p:spPr>
          <a:xfrm flipH="1">
            <a:off x="8013940" y="4535849"/>
            <a:ext cx="854738" cy="5904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14D00AB-E027-AC0F-E560-238F10CB1A8C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8029042" y="4527365"/>
            <a:ext cx="839636" cy="313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327A8A-A5B1-3886-B2C4-EE9BC002D093}"/>
              </a:ext>
            </a:extLst>
          </p:cNvPr>
          <p:cNvSpPr txBox="1"/>
          <p:nvPr/>
        </p:nvSpPr>
        <p:spPr>
          <a:xfrm>
            <a:off x="10052039" y="4944690"/>
            <a:ext cx="2087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Set to pane down if more than one category in column</a:t>
            </a:r>
          </a:p>
        </p:txBody>
      </p:sp>
    </p:spTree>
    <p:extLst>
      <p:ext uri="{BB962C8B-B14F-4D97-AF65-F5344CB8AC3E}">
        <p14:creationId xmlns:p14="http://schemas.microsoft.com/office/powerpoint/2010/main" val="1424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26A64E-F0B1-6094-5001-88FF117AC8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7534-482E-C526-C29C-345D58C62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48" y="4177446"/>
            <a:ext cx="9144000" cy="1979553"/>
          </a:xfrm>
        </p:spPr>
        <p:txBody>
          <a:bodyPr/>
          <a:lstStyle/>
          <a:p>
            <a:r>
              <a:rPr lang="en-US" b="1" i="1" dirty="0">
                <a:latin typeface="Goudy Old Style" panose="02020502050305020303" pitchFamily="18" charset="0"/>
              </a:rPr>
              <a:t>The 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D59E1D-96E2-8ADD-3C68-4D0704F1D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83" y="384037"/>
            <a:ext cx="11386071" cy="332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A4F2-7223-3F3B-22DF-2ABD5CFC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Public Facing Student Demographic 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794E21-D84B-EF79-FDBD-1D6BA445A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243" y="1534041"/>
            <a:ext cx="7931043" cy="51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1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4BD8F9-51CF-7EDA-C2AC-9FB0EA160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28C7A-22C0-CEBF-34B2-87F96E9F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213"/>
            <a:ext cx="10515600" cy="1325563"/>
          </a:xfrm>
        </p:spPr>
        <p:txBody>
          <a:bodyPr/>
          <a:lstStyle/>
          <a:p>
            <a:r>
              <a:rPr lang="en-US" b="1" dirty="0"/>
              <a:t>Recently Added SOGI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BBEF82-4E46-53C2-BF08-B0281A502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64639"/>
            <a:ext cx="7747775" cy="36249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8FE490-98D6-A364-D680-85B8D6B87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885" y="5229203"/>
            <a:ext cx="5707836" cy="141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740C9F-C507-7A9C-0F54-2AEDE14B9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4422-2343-A576-5ADD-4EECBF72D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02" y="109938"/>
            <a:ext cx="10515600" cy="1325563"/>
          </a:xfrm>
        </p:spPr>
        <p:txBody>
          <a:bodyPr/>
          <a:lstStyle/>
          <a:p>
            <a:r>
              <a:rPr lang="en-US" b="1" dirty="0"/>
              <a:t>Requirements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3B1D0C-F2E3-5858-1785-B5903254BCF9}"/>
              </a:ext>
            </a:extLst>
          </p:cNvPr>
          <p:cNvSpPr txBox="1"/>
          <p:nvPr/>
        </p:nvSpPr>
        <p:spPr>
          <a:xfrm>
            <a:off x="544902" y="1268083"/>
            <a:ext cx="116470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/>
              <a:t>Stakeholder feedback: Protect privacy with sensitive SOGI data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/>
              <a:t>Targeted dashboards contain mix of sensitive and non-sensitive data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/>
              <a:t>Solution must:</a:t>
            </a: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3000" dirty="0"/>
              <a:t>Redact SOGI data cells &lt;5</a:t>
            </a: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3000" dirty="0"/>
              <a:t>Redact “next largest” cell when &lt;5 redacted cell can be calculated from total</a:t>
            </a: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3000" dirty="0"/>
              <a:t>Operate at the </a:t>
            </a:r>
            <a:r>
              <a:rPr lang="en-US" sz="3000" b="1" u="sng" dirty="0"/>
              <a:t>column level </a:t>
            </a:r>
            <a:r>
              <a:rPr lang="en-US" sz="3000" dirty="0"/>
              <a:t>(year) and across multiple row categories (e.g. campus and student level)</a:t>
            </a: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3000" dirty="0"/>
              <a:t>Only redact SOGI data and no redaction on any other demo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6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571E58-EBE8-18F2-4D48-EE04BA2C9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F29C-57D5-3939-4506-1E999B90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Tableau Solution Step 1 – Simple Redaction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9D6F1F-6CA1-CBDB-181D-B6BA4CB9D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015" y="1873580"/>
            <a:ext cx="9102109" cy="22325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8AEE20-C330-BA2B-9CE8-4B94F801D034}"/>
              </a:ext>
            </a:extLst>
          </p:cNvPr>
          <p:cNvSpPr txBox="1"/>
          <p:nvPr/>
        </p:nvSpPr>
        <p:spPr>
          <a:xfrm>
            <a:off x="838200" y="1397479"/>
            <a:ext cx="206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Redact cells &lt;5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03DAAF-19D0-38A8-7283-6BD34827A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1" y="4370834"/>
            <a:ext cx="8801539" cy="20385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D084C1-3A54-9980-1B95-0F22575796EF}"/>
              </a:ext>
            </a:extLst>
          </p:cNvPr>
          <p:cNvSpPr txBox="1"/>
          <p:nvPr/>
        </p:nvSpPr>
        <p:spPr>
          <a:xfrm>
            <a:off x="9937630" y="4580626"/>
            <a:ext cx="2173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 sufficient since missing cell can be calculated </a:t>
            </a:r>
          </a:p>
        </p:txBody>
      </p:sp>
    </p:spTree>
    <p:extLst>
      <p:ext uri="{BB962C8B-B14F-4D97-AF65-F5344CB8AC3E}">
        <p14:creationId xmlns:p14="http://schemas.microsoft.com/office/powerpoint/2010/main" val="396334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2F50A1-A3BE-490D-AFF2-1894320F3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8047-12BF-509F-AA06-F3C3F50D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Tableau Solution Step 2 – Redact Next Largest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E04F7-BD2C-9261-5C5E-5AACDC5EE850}"/>
              </a:ext>
            </a:extLst>
          </p:cNvPr>
          <p:cNvSpPr txBox="1"/>
          <p:nvPr/>
        </p:nvSpPr>
        <p:spPr>
          <a:xfrm>
            <a:off x="586596" y="1397479"/>
            <a:ext cx="1154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Create “procedural fields” to set stage for redacting the next largest cell if only one cell &lt;5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88C3B9-FFCF-3111-F562-8895C3BB9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27" y="2054225"/>
            <a:ext cx="9161598" cy="16896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75B4B3-E0EF-D7CF-8E5F-61E847AA4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27" y="3853625"/>
            <a:ext cx="7580628" cy="27958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6DAABE-CDC2-6A57-819B-162FA4F9CB08}"/>
              </a:ext>
            </a:extLst>
          </p:cNvPr>
          <p:cNvSpPr txBox="1"/>
          <p:nvPr/>
        </p:nvSpPr>
        <p:spPr>
          <a:xfrm>
            <a:off x="8695426" y="4304581"/>
            <a:ext cx="194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Indicates where a &lt;5 redaction has occurred in a column</a:t>
            </a:r>
          </a:p>
        </p:txBody>
      </p:sp>
    </p:spTree>
    <p:extLst>
      <p:ext uri="{BB962C8B-B14F-4D97-AF65-F5344CB8AC3E}">
        <p14:creationId xmlns:p14="http://schemas.microsoft.com/office/powerpoint/2010/main" val="16493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3ED70E-8C68-C65C-2ABB-DB44E085B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5F59-198C-F41A-34FB-61A3F486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Tableau Solution Step 3 – Redact Next Largest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03356A-0A83-96C4-92B2-1EB22B062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630" y="1771352"/>
            <a:ext cx="9780874" cy="210190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B1FDECE-3163-9AD8-6FCB-37700FED295F}"/>
              </a:ext>
            </a:extLst>
          </p:cNvPr>
          <p:cNvSpPr txBox="1"/>
          <p:nvPr/>
        </p:nvSpPr>
        <p:spPr>
          <a:xfrm>
            <a:off x="649856" y="1309688"/>
            <a:ext cx="1154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Create “procedural fields” to set stage for redacting the next largest cell if only one cell &lt;5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573E93-545C-533F-D3D4-DE1EC658C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56" y="4234295"/>
            <a:ext cx="7087282" cy="170470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85C3A56-9249-C6E4-5837-CCAE7A7B37B3}"/>
              </a:ext>
            </a:extLst>
          </p:cNvPr>
          <p:cNvSpPr txBox="1"/>
          <p:nvPr/>
        </p:nvSpPr>
        <p:spPr>
          <a:xfrm>
            <a:off x="7927674" y="4440317"/>
            <a:ext cx="3959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Associates the previous redaction indicator with each cell in the column – makes future calculations easier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957C4D-664B-570B-7594-AC4B57E8801B}"/>
              </a:ext>
            </a:extLst>
          </p:cNvPr>
          <p:cNvSpPr txBox="1"/>
          <p:nvPr/>
        </p:nvSpPr>
        <p:spPr>
          <a:xfrm>
            <a:off x="5181599" y="2882657"/>
            <a:ext cx="395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Compute the WINDOW_SUM calculation along the COLUMN field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852AD6F-2D50-717A-9BAB-4B8A89753F57}"/>
              </a:ext>
            </a:extLst>
          </p:cNvPr>
          <p:cNvCxnSpPr/>
          <p:nvPr/>
        </p:nvCxnSpPr>
        <p:spPr>
          <a:xfrm flipH="1">
            <a:off x="4270075" y="3217653"/>
            <a:ext cx="862642" cy="1380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428279-6FB9-6103-37A1-F8593E804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44DF-DE8A-3ABE-5B13-650008E2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Tableau Solution Step 4 – Redact Next Largest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DB3DC6-2490-1F9D-AB44-B824CF699DA2}"/>
              </a:ext>
            </a:extLst>
          </p:cNvPr>
          <p:cNvSpPr txBox="1"/>
          <p:nvPr/>
        </p:nvSpPr>
        <p:spPr>
          <a:xfrm>
            <a:off x="649856" y="1309688"/>
            <a:ext cx="1154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Create “procedural fields” to set stage for redacting the next largest cell if only one cell &lt;5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CB88A-CDEB-314C-B54E-1BFC126A7A75}"/>
              </a:ext>
            </a:extLst>
          </p:cNvPr>
          <p:cNvSpPr txBox="1"/>
          <p:nvPr/>
        </p:nvSpPr>
        <p:spPr>
          <a:xfrm>
            <a:off x="9373920" y="4229270"/>
            <a:ext cx="2738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Ranks the values in each column to identify the redacted cell AND the next largest cell to target for redaction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AB8C08-B0F2-DE8A-7EC8-72692F445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0" y="1820816"/>
            <a:ext cx="10038875" cy="207602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DCE6E82-E2D2-D005-731C-4B214545161F}"/>
              </a:ext>
            </a:extLst>
          </p:cNvPr>
          <p:cNvSpPr txBox="1"/>
          <p:nvPr/>
        </p:nvSpPr>
        <p:spPr>
          <a:xfrm>
            <a:off x="6323162" y="2782669"/>
            <a:ext cx="395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Compute the WINDOW_SUM calculation along the COLUMN field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3F2F136-2550-263A-571E-223D12975BE2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68483" y="3105835"/>
            <a:ext cx="1854679" cy="323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FE89981-6E2F-1E35-A491-A944F8064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89" y="4115872"/>
            <a:ext cx="7285231" cy="1767343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8988627-E22D-80B7-9577-3728C8A7A2CA}"/>
              </a:ext>
            </a:extLst>
          </p:cNvPr>
          <p:cNvCxnSpPr>
            <a:cxnSpLocks/>
          </p:cNvCxnSpPr>
          <p:nvPr/>
        </p:nvCxnSpPr>
        <p:spPr>
          <a:xfrm flipH="1">
            <a:off x="7617125" y="4552435"/>
            <a:ext cx="1656271" cy="799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7F8589-B242-37AB-31A8-0A88968FA2C3}"/>
              </a:ext>
            </a:extLst>
          </p:cNvPr>
          <p:cNvCxnSpPr>
            <a:cxnSpLocks/>
          </p:cNvCxnSpPr>
          <p:nvPr/>
        </p:nvCxnSpPr>
        <p:spPr>
          <a:xfrm flipH="1">
            <a:off x="7617125" y="4592410"/>
            <a:ext cx="1656271" cy="266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875A9B-D347-BAC9-0045-D4C23630B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64FF-673E-DEAC-E7E2-7BEF1A22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478"/>
            <a:ext cx="10515600" cy="1325563"/>
          </a:xfrm>
        </p:spPr>
        <p:txBody>
          <a:bodyPr/>
          <a:lstStyle/>
          <a:p>
            <a:r>
              <a:rPr lang="en-US" b="1" dirty="0"/>
              <a:t>Tableau Solution Step 5 – Redact Next Largest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7CED96-3EBE-AE1C-EACE-081D39877108}"/>
              </a:ext>
            </a:extLst>
          </p:cNvPr>
          <p:cNvSpPr txBox="1"/>
          <p:nvPr/>
        </p:nvSpPr>
        <p:spPr>
          <a:xfrm>
            <a:off x="649856" y="1309688"/>
            <a:ext cx="11542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Create final field that redacts &lt;5 and next largest where necessary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0FAE83-4F72-74E1-9987-A499714796EB}"/>
              </a:ext>
            </a:extLst>
          </p:cNvPr>
          <p:cNvSpPr txBox="1"/>
          <p:nvPr/>
        </p:nvSpPr>
        <p:spPr>
          <a:xfrm>
            <a:off x="8370496" y="4314662"/>
            <a:ext cx="2007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&lt;5 and next largest both redacted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31F590-22C0-70C2-E198-3A07592D1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67" y="4450415"/>
            <a:ext cx="7238372" cy="17721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35E1DA2-370A-297D-A078-2FA13965E6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567" y="1771650"/>
            <a:ext cx="11137511" cy="251026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EDC4D6B-D11C-E919-E08B-FE89BEA27A29}"/>
              </a:ext>
            </a:extLst>
          </p:cNvPr>
          <p:cNvSpPr txBox="1"/>
          <p:nvPr/>
        </p:nvSpPr>
        <p:spPr>
          <a:xfrm>
            <a:off x="5479210" y="2571853"/>
            <a:ext cx="395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Compute the WINDOW_SUM calculation along the COLUMN field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DF703D4-F9B8-9E0C-3435-A9F5492B88A2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624531" y="2895019"/>
            <a:ext cx="1854679" cy="323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C61515-0C8E-A0D2-AAA5-08B3D55B798E}"/>
              </a:ext>
            </a:extLst>
          </p:cNvPr>
          <p:cNvCxnSpPr>
            <a:cxnSpLocks/>
          </p:cNvCxnSpPr>
          <p:nvPr/>
        </p:nvCxnSpPr>
        <p:spPr>
          <a:xfrm flipH="1">
            <a:off x="7643004" y="4776941"/>
            <a:ext cx="727492" cy="4506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284837D-8B78-0632-293F-5DA741DA1B8D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7530860" y="4637828"/>
            <a:ext cx="839636" cy="313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FBED4F9C-3AED-421E-0010-093789A56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640" y="4951562"/>
            <a:ext cx="2933793" cy="186335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D9B92A4-351D-76C8-12ED-AAF1FA2838CA}"/>
              </a:ext>
            </a:extLst>
          </p:cNvPr>
          <p:cNvSpPr txBox="1"/>
          <p:nvPr/>
        </p:nvSpPr>
        <p:spPr>
          <a:xfrm>
            <a:off x="10023892" y="5021288"/>
            <a:ext cx="2007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Set to pane down if more than one category in column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73BD93-86D6-38EB-5672-569A8141C1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566" y="2408253"/>
            <a:ext cx="11137511" cy="18787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72E5D3-4A99-F86C-F4C1-374997D5FE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13801" y="550744"/>
            <a:ext cx="856685" cy="8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137</TotalTime>
  <Words>390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Goudy Old Style</vt:lpstr>
      <vt:lpstr>Office Theme</vt:lpstr>
      <vt:lpstr>Automated Small Cell Size Redaction in Tableau</vt:lpstr>
      <vt:lpstr>Public Facing Student Demographic Data</vt:lpstr>
      <vt:lpstr>Recently Added SOGI Data</vt:lpstr>
      <vt:lpstr>Requirements</vt:lpstr>
      <vt:lpstr>Tableau Solution Step 1 – Simple Redaction</vt:lpstr>
      <vt:lpstr>Tableau Solution Step 2 – Redact Next Largest</vt:lpstr>
      <vt:lpstr>Tableau Solution Step 3 – Redact Next Largest</vt:lpstr>
      <vt:lpstr>Tableau Solution Step 4 – Redact Next Largest</vt:lpstr>
      <vt:lpstr>Tableau Solution Step 5 – Redact Next Largest</vt:lpstr>
      <vt:lpstr>Tableau Solution Step 6 – Provide Visibility</vt:lpstr>
      <vt:lpstr>The End</vt:lpstr>
    </vt:vector>
  </TitlesOfParts>
  <Company>UCOP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Small Cell Size Redaction in Tableau</dc:title>
  <dc:creator>Chris Furgiuele</dc:creator>
  <cp:lastModifiedBy>Chris Furgiuele</cp:lastModifiedBy>
  <cp:revision>1</cp:revision>
  <dcterms:created xsi:type="dcterms:W3CDTF">2024-03-20T22:10:48Z</dcterms:created>
  <dcterms:modified xsi:type="dcterms:W3CDTF">2024-03-22T17:49:08Z</dcterms:modified>
</cp:coreProperties>
</file>